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34"/>
  </p:notesMasterIdLst>
  <p:sldIdLst>
    <p:sldId id="256" r:id="rId3"/>
    <p:sldId id="290" r:id="rId4"/>
    <p:sldId id="257" r:id="rId5"/>
    <p:sldId id="259"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4" r:id="rId21"/>
    <p:sldId id="275" r:id="rId22"/>
    <p:sldId id="277" r:id="rId23"/>
    <p:sldId id="279" r:id="rId24"/>
    <p:sldId id="280"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9DEF7-4C81-46BB-8DB3-760B786399FF}">
          <p14:sldIdLst>
            <p14:sldId id="256"/>
            <p14:sldId id="290"/>
            <p14:sldId id="257"/>
          </p14:sldIdLst>
        </p14:section>
        <p14:section name="Research and Analysis" id="{BDCC15EB-0B37-4EC2-9F3C-B76DE521C15C}">
          <p14:sldIdLst>
            <p14:sldId id="259"/>
            <p14:sldId id="258"/>
            <p14:sldId id="260"/>
            <p14:sldId id="261"/>
            <p14:sldId id="262"/>
            <p14:sldId id="263"/>
            <p14:sldId id="264"/>
            <p14:sldId id="265"/>
            <p14:sldId id="266"/>
            <p14:sldId id="267"/>
            <p14:sldId id="268"/>
            <p14:sldId id="269"/>
          </p14:sldIdLst>
        </p14:section>
        <p14:section name="Social Network" id="{7B47783E-5C76-4801-A8CD-639DD5FD7A1F}">
          <p14:sldIdLst>
            <p14:sldId id="270"/>
            <p14:sldId id="271"/>
            <p14:sldId id="273"/>
            <p14:sldId id="274"/>
            <p14:sldId id="275"/>
            <p14:sldId id="277"/>
            <p14:sldId id="279"/>
            <p14:sldId id="280"/>
            <p14:sldId id="282"/>
          </p14:sldIdLst>
        </p14:section>
        <p14:section name="IDEAS TO CREATE USP" id="{5930909D-CBFD-4CC9-9C57-2631E4BFAADC}">
          <p14:sldIdLst>
            <p14:sldId id="283"/>
            <p14:sldId id="284"/>
            <p14:sldId id="285"/>
            <p14:sldId id="286"/>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A98F3-DF5B-498F-8D0F-33E221D395B0}" type="datetimeFigureOut">
              <a:rPr lang="en-IN" smtClean="0"/>
              <a:t>14-06-2024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3E95B-00BB-4A0D-BC7C-D2C62A9FE273}" type="slidenum">
              <a:rPr lang="en-IN" smtClean="0"/>
              <a:t>‹#›</a:t>
            </a:fld>
            <a:endParaRPr lang="en-IN"/>
          </a:p>
        </p:txBody>
      </p:sp>
    </p:spTree>
    <p:extLst>
      <p:ext uri="{BB962C8B-B14F-4D97-AF65-F5344CB8AC3E}">
        <p14:creationId xmlns:p14="http://schemas.microsoft.com/office/powerpoint/2010/main" val="3697153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D3E95B-00BB-4A0D-BC7C-D2C62A9FE273}" type="slidenum">
              <a:rPr lang="en-IN" smtClean="0"/>
              <a:t>3</a:t>
            </a:fld>
            <a:endParaRPr lang="en-IN"/>
          </a:p>
        </p:txBody>
      </p:sp>
    </p:spTree>
    <p:extLst>
      <p:ext uri="{BB962C8B-B14F-4D97-AF65-F5344CB8AC3E}">
        <p14:creationId xmlns:p14="http://schemas.microsoft.com/office/powerpoint/2010/main" val="1815215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4156365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64648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3786162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865299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4114888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960502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87528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07473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896488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79472977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424362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284019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54263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009848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88DDEA-BA20-44DC-BE8F-11F5779C97CC}" type="datetimeFigureOut">
              <a:rPr lang="en-IN" smtClean="0"/>
              <a:t>14-06-2024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336089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88DDEA-BA20-44DC-BE8F-11F5779C97CC}" type="datetimeFigureOut">
              <a:rPr lang="en-IN" smtClean="0"/>
              <a:t>14-06-2024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22569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A88DDEA-BA20-44DC-BE8F-11F5779C97CC}" type="datetimeFigureOut">
              <a:rPr lang="en-IN" smtClean="0"/>
              <a:t>14-06-2024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3746873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3214992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91154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3257043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348522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86783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831838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420815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2944145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041105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5919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8DDEA-BA20-44DC-BE8F-11F5779C97CC}"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4234712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54713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88DDEA-BA20-44DC-BE8F-11F5779C97CC}" type="datetimeFigureOut">
              <a:rPr lang="en-IN" smtClean="0"/>
              <a:t>14-06-2024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32862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88DDEA-BA20-44DC-BE8F-11F5779C97CC}" type="datetimeFigureOut">
              <a:rPr lang="en-IN" smtClean="0"/>
              <a:t>14-06-2024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82896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A88DDEA-BA20-44DC-BE8F-11F5779C97CC}" type="datetimeFigureOut">
              <a:rPr lang="en-IN" smtClean="0"/>
              <a:t>14-06-2024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73205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978387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8DDEA-BA20-44DC-BE8F-11F5779C97CC}"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947C08-7BCD-40A0-AAD6-FF79687F638D}" type="slidenum">
              <a:rPr lang="en-IN" smtClean="0"/>
              <a:t>‹#›</a:t>
            </a:fld>
            <a:endParaRPr lang="en-IN"/>
          </a:p>
        </p:txBody>
      </p:sp>
    </p:spTree>
    <p:extLst>
      <p:ext uri="{BB962C8B-B14F-4D97-AF65-F5344CB8AC3E}">
        <p14:creationId xmlns:p14="http://schemas.microsoft.com/office/powerpoint/2010/main" val="104695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88DDEA-BA20-44DC-BE8F-11F5779C97CC}" type="datetimeFigureOut">
              <a:rPr lang="en-IN" smtClean="0"/>
              <a:t>14-06-2024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947C08-7BCD-40A0-AAD6-FF79687F638D}" type="slidenum">
              <a:rPr lang="en-IN" smtClean="0"/>
              <a:t>‹#›</a:t>
            </a:fld>
            <a:endParaRPr lang="en-IN"/>
          </a:p>
        </p:txBody>
      </p:sp>
    </p:spTree>
    <p:extLst>
      <p:ext uri="{BB962C8B-B14F-4D97-AF65-F5344CB8AC3E}">
        <p14:creationId xmlns:p14="http://schemas.microsoft.com/office/powerpoint/2010/main" val="363004615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88DDEA-BA20-44DC-BE8F-11F5779C97CC}" type="datetimeFigureOut">
              <a:rPr lang="en-IN" smtClean="0"/>
              <a:t>14-06-2024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947C08-7BCD-40A0-AAD6-FF79687F638D}" type="slidenum">
              <a:rPr lang="en-IN" smtClean="0"/>
              <a:t>‹#›</a:t>
            </a:fld>
            <a:endParaRPr lang="en-IN"/>
          </a:p>
        </p:txBody>
      </p:sp>
    </p:spTree>
    <p:extLst>
      <p:ext uri="{BB962C8B-B14F-4D97-AF65-F5344CB8AC3E}">
        <p14:creationId xmlns:p14="http://schemas.microsoft.com/office/powerpoint/2010/main" val="41076039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5ADA21C-D26C-3CB1-1313-7992811E1F3A}"/>
              </a:ext>
            </a:extLst>
          </p:cNvPr>
          <p:cNvSpPr>
            <a:spLocks noGrp="1"/>
          </p:cNvSpPr>
          <p:nvPr>
            <p:ph type="ctrTitle"/>
          </p:nvPr>
        </p:nvSpPr>
        <p:spPr>
          <a:xfrm>
            <a:off x="1524000" y="435429"/>
            <a:ext cx="9144000" cy="1785257"/>
          </a:xfrm>
        </p:spPr>
        <p:txBody>
          <a:bodyPr>
            <a:normAutofit/>
          </a:bodyPr>
          <a:lstStyle/>
          <a:p>
            <a:r>
              <a:rPr lang="en-IN" b="1" dirty="0">
                <a:latin typeface="+mn-lt"/>
              </a:rPr>
              <a:t>TALENT CORNER HR SERVICES MARKETING STRATEGY</a:t>
            </a:r>
          </a:p>
        </p:txBody>
      </p:sp>
      <p:sp>
        <p:nvSpPr>
          <p:cNvPr id="12" name="Subtitle 11">
            <a:extLst>
              <a:ext uri="{FF2B5EF4-FFF2-40B4-BE49-F238E27FC236}">
                <a16:creationId xmlns:a16="http://schemas.microsoft.com/office/drawing/2014/main" id="{072391E2-9098-8C8D-4716-D8AB6FA1249D}"/>
              </a:ext>
            </a:extLst>
          </p:cNvPr>
          <p:cNvSpPr>
            <a:spLocks noGrp="1"/>
          </p:cNvSpPr>
          <p:nvPr>
            <p:ph type="subTitle" idx="1"/>
          </p:nvPr>
        </p:nvSpPr>
        <p:spPr/>
        <p:txBody>
          <a:bodyPr/>
          <a:lstStyle/>
          <a:p>
            <a:endParaRPr lang="en-IN" dirty="0"/>
          </a:p>
        </p:txBody>
      </p:sp>
      <p:pic>
        <p:nvPicPr>
          <p:cNvPr id="14" name="Picture 13">
            <a:extLst>
              <a:ext uri="{FF2B5EF4-FFF2-40B4-BE49-F238E27FC236}">
                <a16:creationId xmlns:a16="http://schemas.microsoft.com/office/drawing/2014/main" id="{26CF4EEC-2F71-86C1-ADE0-98F5EF139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12191999" cy="4724400"/>
          </a:xfrm>
          <a:prstGeom prst="rect">
            <a:avLst/>
          </a:prstGeom>
          <a:ln>
            <a:solidFill>
              <a:srgbClr val="7030A0"/>
            </a:solidFill>
          </a:ln>
        </p:spPr>
      </p:pic>
      <p:pic>
        <p:nvPicPr>
          <p:cNvPr id="18" name="Picture 17">
            <a:extLst>
              <a:ext uri="{FF2B5EF4-FFF2-40B4-BE49-F238E27FC236}">
                <a16:creationId xmlns:a16="http://schemas.microsoft.com/office/drawing/2014/main" id="{2F69E1FA-D682-6F16-6705-1807F74FA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57" y="2569028"/>
            <a:ext cx="1169080" cy="1545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583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BF4-AE54-3BB0-CED4-5CA9B28C75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155972-013C-8C2E-9FEB-6ADCAC751F48}"/>
              </a:ext>
            </a:extLst>
          </p:cNvPr>
          <p:cNvSpPr>
            <a:spLocks noGrp="1"/>
          </p:cNvSpPr>
          <p:nvPr>
            <p:ph idx="1"/>
          </p:nvPr>
        </p:nvSpPr>
        <p:spPr>
          <a:xfrm>
            <a:off x="685801" y="424544"/>
            <a:ext cx="10131425" cy="1641324"/>
          </a:xfrm>
        </p:spPr>
        <p:txBody>
          <a:bodyPr>
            <a:normAutofit fontScale="92500" lnSpcReduction="20000"/>
          </a:bodyPr>
          <a:lstStyle/>
          <a:p>
            <a:r>
              <a:rPr lang="en-IN" sz="2400" dirty="0"/>
              <a:t>In 2023-24 most of the employees placed by us were in the bracket 4-7 years followed by 0-3 years, while only 7% were above 16 years experience.</a:t>
            </a:r>
          </a:p>
          <a:p>
            <a:r>
              <a:rPr lang="en-IN" sz="2400" dirty="0"/>
              <a:t>According to the report by Naukri Job Speak 2024, there is positive momentum in hiring for employees in the experience bracket of 16+ years senior roles, while there is a negative trend for the 4-7 years and 0-3 years experience category.</a:t>
            </a:r>
          </a:p>
        </p:txBody>
      </p:sp>
      <p:pic>
        <p:nvPicPr>
          <p:cNvPr id="5" name="Picture 4">
            <a:extLst>
              <a:ext uri="{FF2B5EF4-FFF2-40B4-BE49-F238E27FC236}">
                <a16:creationId xmlns:a16="http://schemas.microsoft.com/office/drawing/2014/main" id="{EFD9E655-62BC-FDCB-107F-A868DA2D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2" y="2250923"/>
            <a:ext cx="10447110" cy="4182533"/>
          </a:xfrm>
          <a:prstGeom prst="rect">
            <a:avLst/>
          </a:prstGeom>
        </p:spPr>
      </p:pic>
    </p:spTree>
    <p:extLst>
      <p:ext uri="{BB962C8B-B14F-4D97-AF65-F5344CB8AC3E}">
        <p14:creationId xmlns:p14="http://schemas.microsoft.com/office/powerpoint/2010/main" val="125412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F2CF-202A-A37E-A9D7-161D47D26154}"/>
              </a:ext>
            </a:extLst>
          </p:cNvPr>
          <p:cNvSpPr>
            <a:spLocks noGrp="1"/>
          </p:cNvSpPr>
          <p:nvPr>
            <p:ph type="title"/>
          </p:nvPr>
        </p:nvSpPr>
        <p:spPr/>
        <p:txBody>
          <a:bodyPr>
            <a:normAutofit/>
          </a:bodyPr>
          <a:lstStyle/>
          <a:p>
            <a:r>
              <a:rPr lang="en-IN" sz="4000" b="1" dirty="0"/>
              <a:t>Talent’s profit across cities 2023-24</a:t>
            </a:r>
          </a:p>
        </p:txBody>
      </p:sp>
      <p:pic>
        <p:nvPicPr>
          <p:cNvPr id="5" name="Content Placeholder 4">
            <a:extLst>
              <a:ext uri="{FF2B5EF4-FFF2-40B4-BE49-F238E27FC236}">
                <a16:creationId xmlns:a16="http://schemas.microsoft.com/office/drawing/2014/main" id="{C391DF30-1AB1-C0B3-B44E-E77517CE9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934" y="2141538"/>
            <a:ext cx="6393157" cy="3649662"/>
          </a:xfrm>
        </p:spPr>
      </p:pic>
    </p:spTree>
    <p:extLst>
      <p:ext uri="{BB962C8B-B14F-4D97-AF65-F5344CB8AC3E}">
        <p14:creationId xmlns:p14="http://schemas.microsoft.com/office/powerpoint/2010/main" val="109725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E28A-F197-1996-D24F-92D17D21F298}"/>
              </a:ext>
            </a:extLst>
          </p:cNvPr>
          <p:cNvSpPr>
            <a:spLocks noGrp="1"/>
          </p:cNvSpPr>
          <p:nvPr>
            <p:ph type="title"/>
          </p:nvPr>
        </p:nvSpPr>
        <p:spPr>
          <a:xfrm flipV="1">
            <a:off x="4899546" y="1720925"/>
            <a:ext cx="3624856" cy="5004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D605D7A-0CAD-C2A4-5BF3-E83C67433B3E}"/>
              </a:ext>
            </a:extLst>
          </p:cNvPr>
          <p:cNvSpPr>
            <a:spLocks noGrp="1"/>
          </p:cNvSpPr>
          <p:nvPr>
            <p:ph idx="1"/>
          </p:nvPr>
        </p:nvSpPr>
        <p:spPr>
          <a:xfrm>
            <a:off x="685801" y="348344"/>
            <a:ext cx="10131425" cy="816428"/>
          </a:xfrm>
        </p:spPr>
        <p:txBody>
          <a:bodyPr>
            <a:normAutofit fontScale="77500" lnSpcReduction="20000"/>
          </a:bodyPr>
          <a:lstStyle/>
          <a:p>
            <a:r>
              <a:rPr lang="en-IN" sz="2400" dirty="0"/>
              <a:t>According to the report by Naukri Job Speak 2024 and Statista 2024</a:t>
            </a:r>
            <a:r>
              <a:rPr lang="en-US" sz="2400" dirty="0"/>
              <a:t>, of all the cities, the greatest potential for hiring is in Ahmedabad, Delhi NCR, and Mumbai,</a:t>
            </a:r>
            <a:r>
              <a:rPr lang="en-IN" sz="2400" dirty="0"/>
              <a:t> being top cities despite negative growth. </a:t>
            </a:r>
            <a:r>
              <a:rPr lang="en-US" sz="2400" dirty="0"/>
              <a:t>Jaipur, Vadodara, and Kolkata should be considered prime,</a:t>
            </a:r>
            <a:r>
              <a:rPr lang="en-IN" sz="2400" dirty="0"/>
              <a:t> too.</a:t>
            </a:r>
          </a:p>
        </p:txBody>
      </p:sp>
      <p:pic>
        <p:nvPicPr>
          <p:cNvPr id="5" name="Picture 4">
            <a:extLst>
              <a:ext uri="{FF2B5EF4-FFF2-40B4-BE49-F238E27FC236}">
                <a16:creationId xmlns:a16="http://schemas.microsoft.com/office/drawing/2014/main" id="{CC980FDE-330A-F3EB-DA57-17C3E007D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7123"/>
            <a:ext cx="5867400" cy="4530877"/>
          </a:xfrm>
          <a:prstGeom prst="rect">
            <a:avLst/>
          </a:prstGeom>
        </p:spPr>
      </p:pic>
      <p:pic>
        <p:nvPicPr>
          <p:cNvPr id="7" name="Picture 6">
            <a:extLst>
              <a:ext uri="{FF2B5EF4-FFF2-40B4-BE49-F238E27FC236}">
                <a16:creationId xmlns:a16="http://schemas.microsoft.com/office/drawing/2014/main" id="{92D322B4-6E7F-AB47-F144-E4A7BCBBB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327122"/>
            <a:ext cx="6166155" cy="4530877"/>
          </a:xfrm>
          <a:prstGeom prst="rect">
            <a:avLst/>
          </a:prstGeom>
        </p:spPr>
      </p:pic>
    </p:spTree>
    <p:extLst>
      <p:ext uri="{BB962C8B-B14F-4D97-AF65-F5344CB8AC3E}">
        <p14:creationId xmlns:p14="http://schemas.microsoft.com/office/powerpoint/2010/main" val="167738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467B-DA0A-054A-9D12-93BA0F65A2D9}"/>
              </a:ext>
            </a:extLst>
          </p:cNvPr>
          <p:cNvSpPr>
            <a:spLocks noGrp="1"/>
          </p:cNvSpPr>
          <p:nvPr>
            <p:ph type="title"/>
          </p:nvPr>
        </p:nvSpPr>
        <p:spPr/>
        <p:txBody>
          <a:bodyPr>
            <a:normAutofit/>
          </a:bodyPr>
          <a:lstStyle/>
          <a:p>
            <a:r>
              <a:rPr lang="en-IN" sz="4000" b="1" dirty="0"/>
              <a:t>Talent’s Share by source of resume</a:t>
            </a:r>
          </a:p>
        </p:txBody>
      </p:sp>
      <p:pic>
        <p:nvPicPr>
          <p:cNvPr id="5" name="Content Placeholder 4">
            <a:extLst>
              <a:ext uri="{FF2B5EF4-FFF2-40B4-BE49-F238E27FC236}">
                <a16:creationId xmlns:a16="http://schemas.microsoft.com/office/drawing/2014/main" id="{8705C171-EEE0-4A8F-31C4-2C6D5AF086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686" y="1665514"/>
            <a:ext cx="10787743" cy="5192486"/>
          </a:xfrm>
        </p:spPr>
      </p:pic>
    </p:spTree>
    <p:extLst>
      <p:ext uri="{BB962C8B-B14F-4D97-AF65-F5344CB8AC3E}">
        <p14:creationId xmlns:p14="http://schemas.microsoft.com/office/powerpoint/2010/main" val="1089204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E0F5-77A9-5D5A-7BAD-16692CC387E3}"/>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CF6DEDC2-62B0-8722-02C2-C3261B8209AE}"/>
              </a:ext>
            </a:extLst>
          </p:cNvPr>
          <p:cNvSpPr>
            <a:spLocks noGrp="1"/>
          </p:cNvSpPr>
          <p:nvPr>
            <p:ph idx="1"/>
          </p:nvPr>
        </p:nvSpPr>
        <p:spPr>
          <a:xfrm>
            <a:off x="892629" y="1023257"/>
            <a:ext cx="9810296" cy="1687286"/>
          </a:xfrm>
        </p:spPr>
        <p:txBody>
          <a:bodyPr>
            <a:normAutofit/>
          </a:bodyPr>
          <a:lstStyle/>
          <a:p>
            <a:r>
              <a:rPr lang="en-IN" sz="2000" dirty="0"/>
              <a:t>According to Statista 2024, India stands  2</a:t>
            </a:r>
            <a:r>
              <a:rPr lang="en-IN" sz="2000" baseline="30000" dirty="0"/>
              <a:t>nd</a:t>
            </a:r>
            <a:r>
              <a:rPr lang="en-IN" sz="2000" dirty="0"/>
              <a:t> in the world with respect to LinkedIn users.</a:t>
            </a:r>
          </a:p>
        </p:txBody>
      </p:sp>
      <p:pic>
        <p:nvPicPr>
          <p:cNvPr id="9" name="Picture 8">
            <a:extLst>
              <a:ext uri="{FF2B5EF4-FFF2-40B4-BE49-F238E27FC236}">
                <a16:creationId xmlns:a16="http://schemas.microsoft.com/office/drawing/2014/main" id="{DA91E4B7-CD45-2E20-9823-2A3DF3307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2242456"/>
            <a:ext cx="10972800" cy="4615543"/>
          </a:xfrm>
          <a:prstGeom prst="rect">
            <a:avLst/>
          </a:prstGeom>
        </p:spPr>
      </p:pic>
    </p:spTree>
    <p:extLst>
      <p:ext uri="{BB962C8B-B14F-4D97-AF65-F5344CB8AC3E}">
        <p14:creationId xmlns:p14="http://schemas.microsoft.com/office/powerpoint/2010/main" val="1938570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000F-1A3E-1EFB-E4F4-E6A69ABEFF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F84130-7377-B724-B619-A1D9E4B43A89}"/>
              </a:ext>
            </a:extLst>
          </p:cNvPr>
          <p:cNvSpPr>
            <a:spLocks noGrp="1"/>
          </p:cNvSpPr>
          <p:nvPr>
            <p:ph idx="1"/>
          </p:nvPr>
        </p:nvSpPr>
        <p:spPr>
          <a:xfrm>
            <a:off x="685801" y="609601"/>
            <a:ext cx="10131426" cy="751114"/>
          </a:xfrm>
        </p:spPr>
        <p:txBody>
          <a:bodyPr>
            <a:noAutofit/>
          </a:bodyPr>
          <a:lstStyle/>
          <a:p>
            <a:r>
              <a:rPr lang="en-IN" sz="2000" dirty="0"/>
              <a:t>Also, according to the report by Statista 2024, the majority of quality and quantity of candidates can be sourced from Social Professional networks sites such as LinkedIn and referral programs. Both of the sources rank low for the company at 5% and 0.2 %, respectively.</a:t>
            </a:r>
          </a:p>
        </p:txBody>
      </p:sp>
      <p:pic>
        <p:nvPicPr>
          <p:cNvPr id="5" name="Picture 4">
            <a:extLst>
              <a:ext uri="{FF2B5EF4-FFF2-40B4-BE49-F238E27FC236}">
                <a16:creationId xmlns:a16="http://schemas.microsoft.com/office/drawing/2014/main" id="{321C353A-2A1E-27D2-54DD-1235AEDC8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0" y="1632856"/>
            <a:ext cx="12040700" cy="5225143"/>
          </a:xfrm>
          <a:prstGeom prst="rect">
            <a:avLst/>
          </a:prstGeom>
        </p:spPr>
      </p:pic>
    </p:spTree>
    <p:extLst>
      <p:ext uri="{BB962C8B-B14F-4D97-AF65-F5344CB8AC3E}">
        <p14:creationId xmlns:p14="http://schemas.microsoft.com/office/powerpoint/2010/main" val="3643244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75E9E-D2C6-71E0-224D-348AC89044E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9F666A1E-BAB3-089F-55C8-D903F5D5F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24743"/>
            <a:ext cx="12192000" cy="10907485"/>
          </a:xfrm>
        </p:spPr>
      </p:pic>
    </p:spTree>
    <p:extLst>
      <p:ext uri="{BB962C8B-B14F-4D97-AF65-F5344CB8AC3E}">
        <p14:creationId xmlns:p14="http://schemas.microsoft.com/office/powerpoint/2010/main" val="425461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634B-84C0-9087-FC35-29EE8777FEE4}"/>
              </a:ext>
            </a:extLst>
          </p:cNvPr>
          <p:cNvSpPr>
            <a:spLocks noGrp="1"/>
          </p:cNvSpPr>
          <p:nvPr>
            <p:ph type="title"/>
          </p:nvPr>
        </p:nvSpPr>
        <p:spPr/>
        <p:txBody>
          <a:bodyPr>
            <a:normAutofit/>
          </a:bodyPr>
          <a:lstStyle/>
          <a:p>
            <a:r>
              <a:rPr lang="en-IN" sz="4400" b="1" dirty="0">
                <a:latin typeface="+mn-lt"/>
              </a:rPr>
              <a:t>LINKEDIN ACCOUNT TALENT CORNER</a:t>
            </a:r>
          </a:p>
        </p:txBody>
      </p:sp>
      <p:sp>
        <p:nvSpPr>
          <p:cNvPr id="3" name="Content Placeholder 2">
            <a:extLst>
              <a:ext uri="{FF2B5EF4-FFF2-40B4-BE49-F238E27FC236}">
                <a16:creationId xmlns:a16="http://schemas.microsoft.com/office/drawing/2014/main" id="{B05747E1-BEE0-BD91-3705-8E6AE686F6B3}"/>
              </a:ext>
            </a:extLst>
          </p:cNvPr>
          <p:cNvSpPr>
            <a:spLocks noGrp="1"/>
          </p:cNvSpPr>
          <p:nvPr>
            <p:ph idx="1"/>
          </p:nvPr>
        </p:nvSpPr>
        <p:spPr>
          <a:xfrm>
            <a:off x="685800" y="2388358"/>
            <a:ext cx="10131425" cy="2288780"/>
          </a:xfrm>
        </p:spPr>
        <p:txBody>
          <a:bodyPr>
            <a:normAutofit/>
          </a:bodyPr>
          <a:lstStyle/>
          <a:p>
            <a:pPr>
              <a:buFont typeface="Arial" panose="020B0604020202020204" pitchFamily="34" charset="0"/>
              <a:buChar char="•"/>
            </a:pPr>
            <a:r>
              <a:rPr lang="en-IN" sz="2800" dirty="0"/>
              <a:t>At present, the About Me section is very basic; not much information is provided.</a:t>
            </a:r>
          </a:p>
          <a:p>
            <a:pPr>
              <a:buFont typeface="Arial" panose="020B0604020202020204" pitchFamily="34" charset="0"/>
              <a:buChar char="•"/>
            </a:pPr>
            <a:r>
              <a:rPr lang="en-IN" sz="2800" dirty="0"/>
              <a:t>There is no emotional connection to pull people in to get attached.</a:t>
            </a:r>
          </a:p>
          <a:p>
            <a:pPr>
              <a:buFont typeface="Arial" panose="020B0604020202020204" pitchFamily="34" charset="0"/>
              <a:buChar char="•"/>
            </a:pPr>
            <a:r>
              <a:rPr lang="en-IN" sz="2800" dirty="0"/>
              <a:t>Last post was uploaded 3 weeks ago.</a:t>
            </a:r>
          </a:p>
          <a:p>
            <a:pPr>
              <a:buFont typeface="Arial" panose="020B0604020202020204" pitchFamily="34" charset="0"/>
              <a:buChar char="•"/>
            </a:pPr>
            <a:endParaRPr lang="en-IN" sz="2800" dirty="0"/>
          </a:p>
          <a:p>
            <a:pPr>
              <a:buFont typeface="Arial" panose="020B0604020202020204" pitchFamily="34" charset="0"/>
              <a:buChar char="•"/>
            </a:pPr>
            <a:endParaRPr lang="en-IN" sz="2800" dirty="0"/>
          </a:p>
          <a:p>
            <a:pPr marL="0" indent="0">
              <a:buNone/>
            </a:pPr>
            <a:endParaRPr lang="en-IN" dirty="0"/>
          </a:p>
        </p:txBody>
      </p:sp>
    </p:spTree>
    <p:extLst>
      <p:ext uri="{BB962C8B-B14F-4D97-AF65-F5344CB8AC3E}">
        <p14:creationId xmlns:p14="http://schemas.microsoft.com/office/powerpoint/2010/main" val="194472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AD973-CC05-31A8-0E38-A935F8C2B0F4}"/>
              </a:ext>
            </a:extLst>
          </p:cNvPr>
          <p:cNvSpPr txBox="1"/>
          <p:nvPr/>
        </p:nvSpPr>
        <p:spPr>
          <a:xfrm>
            <a:off x="1473958" y="818444"/>
            <a:ext cx="8966579" cy="646331"/>
          </a:xfrm>
          <a:prstGeom prst="rect">
            <a:avLst/>
          </a:prstGeom>
          <a:noFill/>
        </p:spPr>
        <p:txBody>
          <a:bodyPr wrap="square">
            <a:spAutoFit/>
          </a:bodyPr>
          <a:lstStyle/>
          <a:p>
            <a:r>
              <a:rPr lang="en-IN" sz="3600" b="1" dirty="0"/>
              <a:t>LINKEDIN MARKETING STRATEGY</a:t>
            </a:r>
            <a:endParaRPr lang="en-IN" sz="3600" dirty="0"/>
          </a:p>
        </p:txBody>
      </p:sp>
      <p:sp>
        <p:nvSpPr>
          <p:cNvPr id="10" name="TextBox 9">
            <a:extLst>
              <a:ext uri="{FF2B5EF4-FFF2-40B4-BE49-F238E27FC236}">
                <a16:creationId xmlns:a16="http://schemas.microsoft.com/office/drawing/2014/main" id="{9D9C7D45-81B3-0145-85BA-2E610ACA2E25}"/>
              </a:ext>
            </a:extLst>
          </p:cNvPr>
          <p:cNvSpPr txBox="1"/>
          <p:nvPr/>
        </p:nvSpPr>
        <p:spPr>
          <a:xfrm>
            <a:off x="996287" y="1464775"/>
            <a:ext cx="10822674" cy="5940088"/>
          </a:xfrm>
          <a:prstGeom prst="rect">
            <a:avLst/>
          </a:prstGeom>
          <a:noFill/>
        </p:spPr>
        <p:txBody>
          <a:bodyPr wrap="square">
            <a:spAutoFit/>
          </a:bodyPr>
          <a:lstStyle/>
          <a:p>
            <a:pPr algn="just"/>
            <a:r>
              <a:rPr lang="en-IN" sz="3200" b="1" dirty="0"/>
              <a:t>ABOUT DESCRIPTION</a:t>
            </a:r>
          </a:p>
          <a:p>
            <a:pPr marL="457200" indent="-457200" algn="just">
              <a:buFont typeface="Arial" panose="020B0604020202020204" pitchFamily="34" charset="0"/>
              <a:buChar char="•"/>
            </a:pPr>
            <a:r>
              <a:rPr lang="en-IN" sz="2800" dirty="0"/>
              <a:t>Break up paragraphs</a:t>
            </a:r>
          </a:p>
          <a:p>
            <a:pPr marL="457200" indent="-457200" algn="just">
              <a:buFont typeface="Arial" panose="020B0604020202020204" pitchFamily="34" charset="0"/>
              <a:buChar char="•"/>
            </a:pPr>
            <a:r>
              <a:rPr lang="en-IN" sz="2800" dirty="0"/>
              <a:t>Use bullet points</a:t>
            </a:r>
          </a:p>
          <a:p>
            <a:pPr marL="457200" indent="-457200" algn="just">
              <a:buFont typeface="Arial" panose="020B0604020202020204" pitchFamily="34" charset="0"/>
              <a:buChar char="•"/>
            </a:pPr>
            <a:r>
              <a:rPr lang="en-IN" sz="2800" dirty="0"/>
              <a:t>Greet your visitor and share what you’re all about</a:t>
            </a:r>
          </a:p>
          <a:p>
            <a:pPr marL="457200" indent="-457200" algn="just">
              <a:buFont typeface="Arial" panose="020B0604020202020204" pitchFamily="34" charset="0"/>
              <a:buChar char="•"/>
            </a:pPr>
            <a:r>
              <a:rPr lang="en-IN" sz="2800" dirty="0"/>
              <a:t>Create an emotional connection</a:t>
            </a:r>
          </a:p>
          <a:p>
            <a:pPr marL="457200" indent="-457200" algn="just">
              <a:buFont typeface="Arial" panose="020B0604020202020204" pitchFamily="34" charset="0"/>
              <a:buChar char="•"/>
            </a:pPr>
            <a:r>
              <a:rPr lang="en-IN" sz="2800" dirty="0"/>
              <a:t>Start with the why</a:t>
            </a:r>
          </a:p>
          <a:p>
            <a:pPr marL="457200" indent="-457200" algn="just">
              <a:buFont typeface="Arial" panose="020B0604020202020204" pitchFamily="34" charset="0"/>
              <a:buChar char="•"/>
            </a:pPr>
            <a:r>
              <a:rPr lang="en-IN" sz="2800" dirty="0"/>
              <a:t>What was the Aha moment that made you decide to take the path you’re on</a:t>
            </a:r>
          </a:p>
          <a:p>
            <a:pPr marL="457200" indent="-457200" algn="just">
              <a:buFont typeface="Arial" panose="020B0604020202020204" pitchFamily="34" charset="0"/>
              <a:buChar char="•"/>
            </a:pPr>
            <a:r>
              <a:rPr lang="en-IN" sz="2800" dirty="0"/>
              <a:t>Next, share what you offer: what I offer for clients, what I offer for candidates, what I offer for businesses</a:t>
            </a:r>
          </a:p>
          <a:p>
            <a:pPr marL="457200" indent="-457200" algn="just">
              <a:buFont typeface="Arial" panose="020B0604020202020204" pitchFamily="34" charset="0"/>
              <a:buChar char="•"/>
            </a:pPr>
            <a:endParaRPr lang="en-IN" sz="3200" b="1" dirty="0"/>
          </a:p>
          <a:p>
            <a:pPr marL="457200" indent="-457200" algn="just">
              <a:buFont typeface="Arial" panose="020B0604020202020204" pitchFamily="34" charset="0"/>
              <a:buChar char="•"/>
            </a:pPr>
            <a:endParaRPr lang="en-IN" sz="3200" b="1" dirty="0"/>
          </a:p>
          <a:p>
            <a:pPr marL="457200" indent="-457200" algn="just">
              <a:buFont typeface="Arial" panose="020B0604020202020204" pitchFamily="34" charset="0"/>
              <a:buChar char="•"/>
            </a:pPr>
            <a:endParaRPr lang="en-IN" sz="3200" b="1" dirty="0"/>
          </a:p>
        </p:txBody>
      </p:sp>
    </p:spTree>
    <p:extLst>
      <p:ext uri="{BB962C8B-B14F-4D97-AF65-F5344CB8AC3E}">
        <p14:creationId xmlns:p14="http://schemas.microsoft.com/office/powerpoint/2010/main" val="7052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41825-1775-4450-2A8C-13FBC5BA90DF}"/>
              </a:ext>
            </a:extLst>
          </p:cNvPr>
          <p:cNvSpPr txBox="1"/>
          <p:nvPr/>
        </p:nvSpPr>
        <p:spPr>
          <a:xfrm>
            <a:off x="1392072" y="682389"/>
            <a:ext cx="7748515" cy="2185214"/>
          </a:xfrm>
          <a:prstGeom prst="rect">
            <a:avLst/>
          </a:prstGeom>
          <a:noFill/>
        </p:spPr>
        <p:txBody>
          <a:bodyPr wrap="square">
            <a:spAutoFit/>
          </a:bodyPr>
          <a:lstStyle/>
          <a:p>
            <a:pPr marL="342900" indent="-342900" algn="just">
              <a:buFont typeface="Arial" panose="020B0604020202020204" pitchFamily="34" charset="0"/>
              <a:buChar char="•"/>
            </a:pPr>
            <a:r>
              <a:rPr lang="en-IN" sz="2800" dirty="0"/>
              <a:t>Be open about Getting in touch, open to receiving connection requests, </a:t>
            </a:r>
            <a:r>
              <a:rPr lang="en-US" sz="2800" dirty="0"/>
              <a:t>and open to receiving WhatsApp messages or calls</a:t>
            </a:r>
            <a:r>
              <a:rPr lang="en-IN" sz="2800" dirty="0"/>
              <a:t>.</a:t>
            </a:r>
          </a:p>
          <a:p>
            <a:pPr marL="342900" indent="-342900" algn="just">
              <a:buFont typeface="Arial" panose="020B0604020202020204" pitchFamily="34" charset="0"/>
              <a:buChar char="•"/>
            </a:pPr>
            <a:endParaRPr lang="en-IN" sz="2800" dirty="0"/>
          </a:p>
          <a:p>
            <a:pPr algn="just"/>
            <a:endParaRPr lang="en-IN" sz="2400" b="1" dirty="0"/>
          </a:p>
        </p:txBody>
      </p:sp>
    </p:spTree>
    <p:extLst>
      <p:ext uri="{BB962C8B-B14F-4D97-AF65-F5344CB8AC3E}">
        <p14:creationId xmlns:p14="http://schemas.microsoft.com/office/powerpoint/2010/main" val="382058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5ADA21C-D26C-3CB1-1313-7992811E1F3A}"/>
              </a:ext>
            </a:extLst>
          </p:cNvPr>
          <p:cNvSpPr>
            <a:spLocks noGrp="1"/>
          </p:cNvSpPr>
          <p:nvPr>
            <p:ph type="ctrTitle"/>
          </p:nvPr>
        </p:nvSpPr>
        <p:spPr>
          <a:xfrm>
            <a:off x="2928257" y="435428"/>
            <a:ext cx="7848600" cy="1611085"/>
          </a:xfrm>
        </p:spPr>
        <p:txBody>
          <a:bodyPr>
            <a:normAutofit/>
          </a:bodyPr>
          <a:lstStyle/>
          <a:p>
            <a:r>
              <a:rPr lang="en-IN" b="1" dirty="0">
                <a:latin typeface="+mn-lt"/>
              </a:rPr>
              <a:t>TALENT CORNER HR SERVICES</a:t>
            </a:r>
            <a:br>
              <a:rPr lang="en-IN" b="1" dirty="0">
                <a:latin typeface="+mn-lt"/>
              </a:rPr>
            </a:br>
            <a:r>
              <a:rPr lang="en-IN" b="1" dirty="0">
                <a:latin typeface="+mn-lt"/>
              </a:rPr>
              <a:t>strategy and analysis</a:t>
            </a:r>
          </a:p>
        </p:txBody>
      </p:sp>
      <p:sp>
        <p:nvSpPr>
          <p:cNvPr id="12" name="Subtitle 11">
            <a:extLst>
              <a:ext uri="{FF2B5EF4-FFF2-40B4-BE49-F238E27FC236}">
                <a16:creationId xmlns:a16="http://schemas.microsoft.com/office/drawing/2014/main" id="{072391E2-9098-8C8D-4716-D8AB6FA1249D}"/>
              </a:ext>
            </a:extLst>
          </p:cNvPr>
          <p:cNvSpPr>
            <a:spLocks noGrp="1"/>
          </p:cNvSpPr>
          <p:nvPr>
            <p:ph type="subTitle" idx="1"/>
          </p:nvPr>
        </p:nvSpPr>
        <p:spPr/>
        <p:txBody>
          <a:bodyPr/>
          <a:lstStyle/>
          <a:p>
            <a:endParaRPr lang="en-IN" dirty="0"/>
          </a:p>
        </p:txBody>
      </p:sp>
      <p:pic>
        <p:nvPicPr>
          <p:cNvPr id="14" name="Picture 13">
            <a:extLst>
              <a:ext uri="{FF2B5EF4-FFF2-40B4-BE49-F238E27FC236}">
                <a16:creationId xmlns:a16="http://schemas.microsoft.com/office/drawing/2014/main" id="{26CF4EEC-2F71-86C1-ADE0-98F5EF139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12191999" cy="4724400"/>
          </a:xfrm>
          <a:prstGeom prst="rect">
            <a:avLst/>
          </a:prstGeom>
          <a:ln>
            <a:solidFill>
              <a:srgbClr val="7030A0"/>
            </a:solidFill>
          </a:ln>
        </p:spPr>
      </p:pic>
      <p:pic>
        <p:nvPicPr>
          <p:cNvPr id="18" name="Picture 17">
            <a:extLst>
              <a:ext uri="{FF2B5EF4-FFF2-40B4-BE49-F238E27FC236}">
                <a16:creationId xmlns:a16="http://schemas.microsoft.com/office/drawing/2014/main" id="{2F69E1FA-D682-6F16-6705-1807F74FA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57" y="2569028"/>
            <a:ext cx="1169080" cy="1545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5680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4197825" y="627798"/>
            <a:ext cx="7489207" cy="584775"/>
          </a:xfrm>
          <a:prstGeom prst="rect">
            <a:avLst/>
          </a:prstGeom>
          <a:noFill/>
        </p:spPr>
        <p:txBody>
          <a:bodyPr wrap="square">
            <a:spAutoFit/>
          </a:bodyPr>
          <a:lstStyle/>
          <a:p>
            <a:pPr algn="just"/>
            <a:r>
              <a:rPr lang="en-IN" sz="3200" b="1" dirty="0"/>
              <a:t>SOCIAL PROOF</a:t>
            </a:r>
          </a:p>
        </p:txBody>
      </p:sp>
      <p:sp>
        <p:nvSpPr>
          <p:cNvPr id="5" name="TextBox 4">
            <a:extLst>
              <a:ext uri="{FF2B5EF4-FFF2-40B4-BE49-F238E27FC236}">
                <a16:creationId xmlns:a16="http://schemas.microsoft.com/office/drawing/2014/main" id="{D80AAB02-1425-EA22-E31C-FDF5BC0A4B62}"/>
              </a:ext>
            </a:extLst>
          </p:cNvPr>
          <p:cNvSpPr txBox="1"/>
          <p:nvPr/>
        </p:nvSpPr>
        <p:spPr>
          <a:xfrm>
            <a:off x="504968" y="1212573"/>
            <a:ext cx="11395880" cy="5262979"/>
          </a:xfrm>
          <a:prstGeom prst="rect">
            <a:avLst/>
          </a:prstGeom>
          <a:noFill/>
        </p:spPr>
        <p:txBody>
          <a:bodyPr wrap="square">
            <a:spAutoFit/>
          </a:bodyPr>
          <a:lstStyle/>
          <a:p>
            <a:pPr marL="457200" indent="-457200" algn="just">
              <a:buFont typeface="Arial" panose="020B0604020202020204" pitchFamily="34" charset="0"/>
              <a:buChar char="•"/>
            </a:pPr>
            <a:r>
              <a:rPr lang="en-IN" sz="2800" dirty="0"/>
              <a:t>The recommendation Section should have testimonials from clients, coworkers, and colleagues that help us establish ourselves as trustworthy.</a:t>
            </a:r>
          </a:p>
          <a:p>
            <a:pPr marL="457200" indent="-457200" algn="just">
              <a:buFont typeface="Arial" panose="020B0604020202020204" pitchFamily="34" charset="0"/>
              <a:buChar char="•"/>
            </a:pPr>
            <a:r>
              <a:rPr lang="en-IN" sz="2800" dirty="0"/>
              <a:t>Ways to use social proof through recommendations by adding testimonials in the About section</a:t>
            </a:r>
          </a:p>
          <a:p>
            <a:pPr marL="457200" indent="-457200" algn="just">
              <a:buFont typeface="Arial" panose="020B0604020202020204" pitchFamily="34" charset="0"/>
              <a:buChar char="•"/>
            </a:pPr>
            <a:r>
              <a:rPr lang="en-IN" sz="2800" dirty="0"/>
              <a:t>Creating images that include the recommendation text and attaching them to each experience</a:t>
            </a:r>
          </a:p>
          <a:p>
            <a:pPr marL="457200" indent="-457200" algn="just">
              <a:buFont typeface="Arial" panose="020B0604020202020204" pitchFamily="34" charset="0"/>
              <a:buChar char="•"/>
            </a:pPr>
            <a:r>
              <a:rPr lang="en-IN" sz="2800" dirty="0"/>
              <a:t>Ask clients or customers to record a short video testimonial to build more trust</a:t>
            </a:r>
          </a:p>
          <a:p>
            <a:pPr marL="457200" indent="-457200" algn="just">
              <a:buFont typeface="Arial" panose="020B0604020202020204" pitchFamily="34" charset="0"/>
              <a:buChar char="•"/>
            </a:pPr>
            <a:r>
              <a:rPr lang="en-IN" sz="2800" dirty="0"/>
              <a:t>Add a short video description to greet profile visitors to be added in the featured section to build comfort and trust.</a:t>
            </a:r>
          </a:p>
          <a:p>
            <a:pPr marL="457200" indent="-457200" algn="just">
              <a:buFont typeface="Arial" panose="020B0604020202020204" pitchFamily="34" charset="0"/>
              <a:buChar char="•"/>
            </a:pPr>
            <a:endParaRPr lang="en-IN" sz="2800" dirty="0"/>
          </a:p>
          <a:p>
            <a:pPr marL="457200" indent="-457200" algn="just">
              <a:buFont typeface="Arial" panose="020B0604020202020204" pitchFamily="34" charset="0"/>
              <a:buChar char="•"/>
            </a:pPr>
            <a:endParaRPr lang="en-IN" sz="2800" dirty="0"/>
          </a:p>
        </p:txBody>
      </p:sp>
    </p:spTree>
    <p:extLst>
      <p:ext uri="{BB962C8B-B14F-4D97-AF65-F5344CB8AC3E}">
        <p14:creationId xmlns:p14="http://schemas.microsoft.com/office/powerpoint/2010/main" val="113990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4197825" y="627798"/>
            <a:ext cx="7489207" cy="584775"/>
          </a:xfrm>
          <a:prstGeom prst="rect">
            <a:avLst/>
          </a:prstGeom>
          <a:noFill/>
        </p:spPr>
        <p:txBody>
          <a:bodyPr wrap="square">
            <a:spAutoFit/>
          </a:bodyPr>
          <a:lstStyle/>
          <a:p>
            <a:pPr algn="just"/>
            <a:r>
              <a:rPr lang="en-IN" sz="3200" b="1" dirty="0"/>
              <a:t>LINKEDIN Live Video Ideas</a:t>
            </a:r>
          </a:p>
        </p:txBody>
      </p:sp>
      <p:sp>
        <p:nvSpPr>
          <p:cNvPr id="5" name="TextBox 4">
            <a:extLst>
              <a:ext uri="{FF2B5EF4-FFF2-40B4-BE49-F238E27FC236}">
                <a16:creationId xmlns:a16="http://schemas.microsoft.com/office/drawing/2014/main" id="{D80AAB02-1425-EA22-E31C-FDF5BC0A4B62}"/>
              </a:ext>
            </a:extLst>
          </p:cNvPr>
          <p:cNvSpPr txBox="1"/>
          <p:nvPr/>
        </p:nvSpPr>
        <p:spPr>
          <a:xfrm>
            <a:off x="177421" y="1212573"/>
            <a:ext cx="11723427" cy="2556982"/>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n-IN" sz="2800" dirty="0"/>
              <a:t>Interviews with Industry leaders</a:t>
            </a:r>
          </a:p>
          <a:p>
            <a:pPr marL="457200" indent="-457200" algn="just">
              <a:lnSpc>
                <a:spcPct val="200000"/>
              </a:lnSpc>
              <a:buFont typeface="Arial" panose="020B0604020202020204" pitchFamily="34" charset="0"/>
              <a:buChar char="•"/>
            </a:pPr>
            <a:r>
              <a:rPr lang="en-IN" sz="2800" dirty="0"/>
              <a:t>Ask me Anything  sessions(AMA)</a:t>
            </a:r>
          </a:p>
          <a:p>
            <a:pPr marL="457200" indent="-457200" algn="just">
              <a:lnSpc>
                <a:spcPct val="200000"/>
              </a:lnSpc>
              <a:buFont typeface="Arial" panose="020B0604020202020204" pitchFamily="34" charset="0"/>
              <a:buChar char="•"/>
            </a:pPr>
            <a:r>
              <a:rPr lang="en-IN" sz="2800" dirty="0"/>
              <a:t>Office or Workplace Tours</a:t>
            </a:r>
          </a:p>
        </p:txBody>
      </p:sp>
    </p:spTree>
    <p:extLst>
      <p:ext uri="{BB962C8B-B14F-4D97-AF65-F5344CB8AC3E}">
        <p14:creationId xmlns:p14="http://schemas.microsoft.com/office/powerpoint/2010/main" val="291314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2306473" y="627798"/>
            <a:ext cx="9380560" cy="584775"/>
          </a:xfrm>
          <a:prstGeom prst="rect">
            <a:avLst/>
          </a:prstGeom>
          <a:noFill/>
        </p:spPr>
        <p:txBody>
          <a:bodyPr wrap="square">
            <a:spAutoFit/>
          </a:bodyPr>
          <a:lstStyle/>
          <a:p>
            <a:pPr algn="just"/>
            <a:r>
              <a:rPr lang="en-IN" sz="3200" b="1" dirty="0"/>
              <a:t>Regular Content Ideas for LinkedIn</a:t>
            </a:r>
          </a:p>
        </p:txBody>
      </p:sp>
      <p:sp>
        <p:nvSpPr>
          <p:cNvPr id="5" name="TextBox 4">
            <a:extLst>
              <a:ext uri="{FF2B5EF4-FFF2-40B4-BE49-F238E27FC236}">
                <a16:creationId xmlns:a16="http://schemas.microsoft.com/office/drawing/2014/main" id="{D80AAB02-1425-EA22-E31C-FDF5BC0A4B62}"/>
              </a:ext>
            </a:extLst>
          </p:cNvPr>
          <p:cNvSpPr txBox="1"/>
          <p:nvPr/>
        </p:nvSpPr>
        <p:spPr>
          <a:xfrm>
            <a:off x="177421" y="1212573"/>
            <a:ext cx="11723427" cy="4280531"/>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n-IN" sz="2800" dirty="0"/>
              <a:t>Polls: Ask the audience for their opinion, icebreaker questions</a:t>
            </a:r>
          </a:p>
          <a:p>
            <a:pPr marL="457200" indent="-457200" algn="just">
              <a:lnSpc>
                <a:spcPct val="200000"/>
              </a:lnSpc>
              <a:buFont typeface="Arial" panose="020B0604020202020204" pitchFamily="34" charset="0"/>
              <a:buChar char="•"/>
            </a:pPr>
            <a:r>
              <a:rPr lang="en-US" sz="2800" dirty="0"/>
              <a:t> Company innovation, company news, mergers, profits, losses, motivation quotes, company activities, company fun activities, celebrations, festivals, company parties, employee birthdays celebrations, happy feelings</a:t>
            </a:r>
            <a:r>
              <a:rPr lang="en-IN" sz="2800" dirty="0"/>
              <a:t>, past employee experiences, location pictures, office infrastructure.</a:t>
            </a:r>
          </a:p>
        </p:txBody>
      </p:sp>
    </p:spTree>
    <p:extLst>
      <p:ext uri="{BB962C8B-B14F-4D97-AF65-F5344CB8AC3E}">
        <p14:creationId xmlns:p14="http://schemas.microsoft.com/office/powerpoint/2010/main" val="2643465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2483893" y="559558"/>
            <a:ext cx="9203140" cy="584775"/>
          </a:xfrm>
          <a:prstGeom prst="rect">
            <a:avLst/>
          </a:prstGeom>
          <a:noFill/>
        </p:spPr>
        <p:txBody>
          <a:bodyPr wrap="square">
            <a:spAutoFit/>
          </a:bodyPr>
          <a:lstStyle/>
          <a:p>
            <a:pPr algn="just"/>
            <a:r>
              <a:rPr lang="en-IN" sz="3200" b="1" dirty="0"/>
              <a:t>Business Development Efforts</a:t>
            </a:r>
          </a:p>
        </p:txBody>
      </p:sp>
      <p:sp>
        <p:nvSpPr>
          <p:cNvPr id="5" name="TextBox 4">
            <a:extLst>
              <a:ext uri="{FF2B5EF4-FFF2-40B4-BE49-F238E27FC236}">
                <a16:creationId xmlns:a16="http://schemas.microsoft.com/office/drawing/2014/main" id="{D80AAB02-1425-EA22-E31C-FDF5BC0A4B62}"/>
              </a:ext>
            </a:extLst>
          </p:cNvPr>
          <p:cNvSpPr txBox="1"/>
          <p:nvPr/>
        </p:nvSpPr>
        <p:spPr>
          <a:xfrm>
            <a:off x="177421" y="1212573"/>
            <a:ext cx="11723427" cy="3418756"/>
          </a:xfrm>
          <a:prstGeom prst="rect">
            <a:avLst/>
          </a:prstGeom>
          <a:noFill/>
        </p:spPr>
        <p:txBody>
          <a:bodyPr wrap="square">
            <a:spAutoFit/>
          </a:bodyPr>
          <a:lstStyle/>
          <a:p>
            <a:pPr marL="457200" indent="-457200" algn="just">
              <a:lnSpc>
                <a:spcPct val="200000"/>
              </a:lnSpc>
              <a:buFont typeface="Arial" panose="020B0604020202020204" pitchFamily="34" charset="0"/>
              <a:buChar char="•"/>
            </a:pPr>
            <a:r>
              <a:rPr lang="en-IN" sz="2800" dirty="0"/>
              <a:t>Ten-second thank you videos for all connections or people who helped us achieve our goals</a:t>
            </a:r>
          </a:p>
          <a:p>
            <a:pPr marL="457200" indent="-457200" algn="just">
              <a:lnSpc>
                <a:spcPct val="200000"/>
              </a:lnSpc>
              <a:buFont typeface="Arial" panose="020B0604020202020204" pitchFamily="34" charset="0"/>
              <a:buChar char="•"/>
            </a:pPr>
            <a:r>
              <a:rPr lang="en-IN" sz="2800" dirty="0"/>
              <a:t>Use Animated tutorials, Client transformations</a:t>
            </a:r>
          </a:p>
          <a:p>
            <a:pPr algn="just">
              <a:lnSpc>
                <a:spcPct val="200000"/>
              </a:lnSpc>
            </a:pPr>
            <a:endParaRPr lang="en-IN" sz="2800" dirty="0"/>
          </a:p>
        </p:txBody>
      </p:sp>
    </p:spTree>
    <p:extLst>
      <p:ext uri="{BB962C8B-B14F-4D97-AF65-F5344CB8AC3E}">
        <p14:creationId xmlns:p14="http://schemas.microsoft.com/office/powerpoint/2010/main" val="130188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634B-84C0-9087-FC35-29EE8777FEE4}"/>
              </a:ext>
            </a:extLst>
          </p:cNvPr>
          <p:cNvSpPr>
            <a:spLocks noGrp="1"/>
          </p:cNvSpPr>
          <p:nvPr>
            <p:ph type="title"/>
          </p:nvPr>
        </p:nvSpPr>
        <p:spPr/>
        <p:txBody>
          <a:bodyPr>
            <a:normAutofit/>
          </a:bodyPr>
          <a:lstStyle/>
          <a:p>
            <a:r>
              <a:rPr lang="en-IN" sz="4400" b="1" dirty="0">
                <a:latin typeface="+mn-lt"/>
              </a:rPr>
              <a:t>TWITTER ACCOUNT TALENT CORNER</a:t>
            </a:r>
          </a:p>
        </p:txBody>
      </p:sp>
      <p:sp>
        <p:nvSpPr>
          <p:cNvPr id="3" name="Content Placeholder 2">
            <a:extLst>
              <a:ext uri="{FF2B5EF4-FFF2-40B4-BE49-F238E27FC236}">
                <a16:creationId xmlns:a16="http://schemas.microsoft.com/office/drawing/2014/main" id="{B05747E1-BEE0-BD91-3705-8E6AE686F6B3}"/>
              </a:ext>
            </a:extLst>
          </p:cNvPr>
          <p:cNvSpPr>
            <a:spLocks noGrp="1"/>
          </p:cNvSpPr>
          <p:nvPr>
            <p:ph idx="1"/>
          </p:nvPr>
        </p:nvSpPr>
        <p:spPr>
          <a:xfrm>
            <a:off x="685800" y="2065867"/>
            <a:ext cx="10131425" cy="2611271"/>
          </a:xfrm>
        </p:spPr>
        <p:txBody>
          <a:bodyPr>
            <a:normAutofit/>
          </a:bodyPr>
          <a:lstStyle/>
          <a:p>
            <a:r>
              <a:rPr lang="en-IN" sz="2800" dirty="0"/>
              <a:t>The last post was posted 6 years ago</a:t>
            </a:r>
          </a:p>
          <a:p>
            <a:r>
              <a:rPr lang="en-IN" sz="2800" dirty="0"/>
              <a:t>Twitter Bio not optimized</a:t>
            </a:r>
          </a:p>
          <a:p>
            <a:r>
              <a:rPr lang="en-IN" sz="2800" dirty="0"/>
              <a:t>USE Social Media Management Systems such as Sprout Social and </a:t>
            </a:r>
            <a:r>
              <a:rPr lang="en-IN" sz="2800" dirty="0" err="1"/>
              <a:t>Iconosquare</a:t>
            </a:r>
            <a:r>
              <a:rPr lang="en-IN" sz="2800" dirty="0"/>
              <a:t> to manage LinkedIn, Instagram, </a:t>
            </a:r>
            <a:r>
              <a:rPr lang="en-IN" sz="2800" dirty="0" err="1"/>
              <a:t>Facebook,Twitter</a:t>
            </a:r>
            <a:r>
              <a:rPr lang="en-IN" sz="2800" dirty="0"/>
              <a:t> together to get combined Analytics.</a:t>
            </a:r>
          </a:p>
        </p:txBody>
      </p:sp>
    </p:spTree>
    <p:extLst>
      <p:ext uri="{BB962C8B-B14F-4D97-AF65-F5344CB8AC3E}">
        <p14:creationId xmlns:p14="http://schemas.microsoft.com/office/powerpoint/2010/main" val="191541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3016155" y="627798"/>
            <a:ext cx="8670877" cy="584775"/>
          </a:xfrm>
          <a:prstGeom prst="rect">
            <a:avLst/>
          </a:prstGeom>
          <a:noFill/>
        </p:spPr>
        <p:txBody>
          <a:bodyPr wrap="square">
            <a:spAutoFit/>
          </a:bodyPr>
          <a:lstStyle/>
          <a:p>
            <a:pPr algn="just"/>
            <a:r>
              <a:rPr lang="en-IN" sz="3200" b="1" dirty="0"/>
              <a:t>Emerging and Redundant Skills</a:t>
            </a:r>
          </a:p>
        </p:txBody>
      </p:sp>
      <p:pic>
        <p:nvPicPr>
          <p:cNvPr id="4" name="Picture 3">
            <a:extLst>
              <a:ext uri="{FF2B5EF4-FFF2-40B4-BE49-F238E27FC236}">
                <a16:creationId xmlns:a16="http://schemas.microsoft.com/office/drawing/2014/main" id="{253737D6-588D-5ACE-326C-207586DE4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64" y="1212574"/>
            <a:ext cx="10625071" cy="5017628"/>
          </a:xfrm>
          <a:prstGeom prst="rect">
            <a:avLst/>
          </a:prstGeom>
        </p:spPr>
      </p:pic>
    </p:spTree>
    <p:extLst>
      <p:ext uri="{BB962C8B-B14F-4D97-AF65-F5344CB8AC3E}">
        <p14:creationId xmlns:p14="http://schemas.microsoft.com/office/powerpoint/2010/main" val="13031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3016155" y="627798"/>
            <a:ext cx="8670877" cy="584775"/>
          </a:xfrm>
          <a:prstGeom prst="rect">
            <a:avLst/>
          </a:prstGeom>
          <a:noFill/>
        </p:spPr>
        <p:txBody>
          <a:bodyPr wrap="square">
            <a:spAutoFit/>
          </a:bodyPr>
          <a:lstStyle/>
          <a:p>
            <a:pPr algn="just"/>
            <a:r>
              <a:rPr lang="en-IN" sz="3200" b="1" dirty="0"/>
              <a:t>Employee Referrals</a:t>
            </a:r>
          </a:p>
        </p:txBody>
      </p:sp>
      <p:pic>
        <p:nvPicPr>
          <p:cNvPr id="5" name="Picture 4">
            <a:extLst>
              <a:ext uri="{FF2B5EF4-FFF2-40B4-BE49-F238E27FC236}">
                <a16:creationId xmlns:a16="http://schemas.microsoft.com/office/drawing/2014/main" id="{3F65CE5D-2323-5F56-43F1-8D386E081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7" y="1364776"/>
            <a:ext cx="12160405" cy="5493223"/>
          </a:xfrm>
          <a:prstGeom prst="rect">
            <a:avLst/>
          </a:prstGeom>
        </p:spPr>
      </p:pic>
    </p:spTree>
    <p:extLst>
      <p:ext uri="{BB962C8B-B14F-4D97-AF65-F5344CB8AC3E}">
        <p14:creationId xmlns:p14="http://schemas.microsoft.com/office/powerpoint/2010/main" val="1209107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544286" y="532263"/>
            <a:ext cx="11440885" cy="1077218"/>
          </a:xfrm>
          <a:prstGeom prst="rect">
            <a:avLst/>
          </a:prstGeom>
          <a:noFill/>
        </p:spPr>
        <p:txBody>
          <a:bodyPr wrap="square">
            <a:spAutoFit/>
          </a:bodyPr>
          <a:lstStyle/>
          <a:p>
            <a:pPr algn="just"/>
            <a:r>
              <a:rPr lang="en-IN" sz="3200" b="1" dirty="0"/>
              <a:t>Training Clients and Candidates Emotional Intelligence skill Through webinars to remain relevant</a:t>
            </a:r>
          </a:p>
        </p:txBody>
      </p:sp>
      <p:pic>
        <p:nvPicPr>
          <p:cNvPr id="4" name="Picture 3">
            <a:extLst>
              <a:ext uri="{FF2B5EF4-FFF2-40B4-BE49-F238E27FC236}">
                <a16:creationId xmlns:a16="http://schemas.microsoft.com/office/drawing/2014/main" id="{0B04FFED-450C-2575-540B-98FA6526E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557" y="1705016"/>
            <a:ext cx="8857225" cy="4806091"/>
          </a:xfrm>
          <a:prstGeom prst="rect">
            <a:avLst/>
          </a:prstGeom>
        </p:spPr>
      </p:pic>
    </p:spTree>
    <p:extLst>
      <p:ext uri="{BB962C8B-B14F-4D97-AF65-F5344CB8AC3E}">
        <p14:creationId xmlns:p14="http://schemas.microsoft.com/office/powerpoint/2010/main" val="2285147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1790219" y="532263"/>
            <a:ext cx="9896814" cy="584775"/>
          </a:xfrm>
          <a:prstGeom prst="rect">
            <a:avLst/>
          </a:prstGeom>
          <a:noFill/>
        </p:spPr>
        <p:txBody>
          <a:bodyPr wrap="square">
            <a:spAutoFit/>
          </a:bodyPr>
          <a:lstStyle/>
          <a:p>
            <a:pPr algn="just"/>
            <a:r>
              <a:rPr lang="en-IN" sz="3200" b="1" dirty="0"/>
              <a:t>Hiring expectations by company size</a:t>
            </a:r>
          </a:p>
        </p:txBody>
      </p:sp>
      <p:pic>
        <p:nvPicPr>
          <p:cNvPr id="5" name="Picture 4">
            <a:extLst>
              <a:ext uri="{FF2B5EF4-FFF2-40B4-BE49-F238E27FC236}">
                <a16:creationId xmlns:a16="http://schemas.microsoft.com/office/drawing/2014/main" id="{DBA56BFF-D651-A437-29ED-597FD3C20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776"/>
            <a:ext cx="12192000" cy="4694830"/>
          </a:xfrm>
          <a:prstGeom prst="rect">
            <a:avLst/>
          </a:prstGeom>
        </p:spPr>
      </p:pic>
    </p:spTree>
    <p:extLst>
      <p:ext uri="{BB962C8B-B14F-4D97-AF65-F5344CB8AC3E}">
        <p14:creationId xmlns:p14="http://schemas.microsoft.com/office/powerpoint/2010/main" val="3584077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1790219" y="532263"/>
            <a:ext cx="9896814" cy="584775"/>
          </a:xfrm>
          <a:prstGeom prst="rect">
            <a:avLst/>
          </a:prstGeom>
          <a:noFill/>
        </p:spPr>
        <p:txBody>
          <a:bodyPr wrap="square">
            <a:spAutoFit/>
          </a:bodyPr>
          <a:lstStyle/>
          <a:p>
            <a:pPr algn="just"/>
            <a:r>
              <a:rPr lang="en-IN" sz="3200" b="1" dirty="0"/>
              <a:t>Randstad Report on key PHL skills</a:t>
            </a:r>
          </a:p>
        </p:txBody>
      </p:sp>
      <p:pic>
        <p:nvPicPr>
          <p:cNvPr id="4" name="Picture 3">
            <a:extLst>
              <a:ext uri="{FF2B5EF4-FFF2-40B4-BE49-F238E27FC236}">
                <a16:creationId xmlns:a16="http://schemas.microsoft.com/office/drawing/2014/main" id="{E9662164-96FE-EFA5-8E86-79943F063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116" y="1364776"/>
            <a:ext cx="9775767" cy="5213445"/>
          </a:xfrm>
          <a:prstGeom prst="rect">
            <a:avLst/>
          </a:prstGeom>
        </p:spPr>
      </p:pic>
    </p:spTree>
    <p:extLst>
      <p:ext uri="{BB962C8B-B14F-4D97-AF65-F5344CB8AC3E}">
        <p14:creationId xmlns:p14="http://schemas.microsoft.com/office/powerpoint/2010/main" val="277087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8B10BC-80D2-C23E-966F-66B3F0DC10CA}"/>
              </a:ext>
            </a:extLst>
          </p:cNvPr>
          <p:cNvSpPr>
            <a:spLocks noGrp="1"/>
          </p:cNvSpPr>
          <p:nvPr>
            <p:ph type="title"/>
          </p:nvPr>
        </p:nvSpPr>
        <p:spPr>
          <a:xfrm>
            <a:off x="685800" y="609600"/>
            <a:ext cx="10131425" cy="762000"/>
          </a:xfrm>
        </p:spPr>
        <p:txBody>
          <a:bodyPr>
            <a:normAutofit/>
          </a:bodyPr>
          <a:lstStyle/>
          <a:p>
            <a:r>
              <a:rPr lang="en-IN" sz="4400" b="1" dirty="0"/>
              <a:t>priorities</a:t>
            </a:r>
          </a:p>
        </p:txBody>
      </p:sp>
      <p:sp>
        <p:nvSpPr>
          <p:cNvPr id="6" name="Content Placeholder 5">
            <a:extLst>
              <a:ext uri="{FF2B5EF4-FFF2-40B4-BE49-F238E27FC236}">
                <a16:creationId xmlns:a16="http://schemas.microsoft.com/office/drawing/2014/main" id="{76AA3028-EF08-1C02-8481-2EF8A66B1EBB}"/>
              </a:ext>
            </a:extLst>
          </p:cNvPr>
          <p:cNvSpPr>
            <a:spLocks noGrp="1"/>
          </p:cNvSpPr>
          <p:nvPr>
            <p:ph idx="1"/>
          </p:nvPr>
        </p:nvSpPr>
        <p:spPr>
          <a:xfrm>
            <a:off x="827313" y="2950029"/>
            <a:ext cx="9989911" cy="3439885"/>
          </a:xfrm>
        </p:spPr>
        <p:txBody>
          <a:bodyPr>
            <a:normAutofit fontScale="85000" lnSpcReduction="20000"/>
          </a:bodyPr>
          <a:lstStyle/>
          <a:p>
            <a:r>
              <a:rPr lang="en-IN" sz="2400" b="1" dirty="0"/>
              <a:t>Hiring Activity should be increased in the Northern Region</a:t>
            </a:r>
          </a:p>
          <a:p>
            <a:r>
              <a:rPr lang="en-IN" sz="2400" b="1" dirty="0"/>
              <a:t>Focus on Healthcare and Life sciences and Real Estate</a:t>
            </a:r>
          </a:p>
          <a:p>
            <a:r>
              <a:rPr lang="en-IN" sz="2400" b="1" dirty="0"/>
              <a:t>Company Size greater than 250 should be prioritized</a:t>
            </a:r>
          </a:p>
          <a:p>
            <a:r>
              <a:rPr lang="en-IN" sz="2400" b="1" dirty="0"/>
              <a:t>Employee experience greater than 16 Years should be targeted</a:t>
            </a:r>
          </a:p>
          <a:p>
            <a:r>
              <a:rPr lang="en-IN" sz="2400" b="1" dirty="0"/>
              <a:t>Prime cities in order Ahmedabad, Delhi NCR, Jaipur, Kolkata, Vadodara, and Baroda</a:t>
            </a:r>
          </a:p>
          <a:p>
            <a:r>
              <a:rPr lang="en-IN" sz="2400" b="1" dirty="0"/>
              <a:t>Employee Referral and LinkedIn Hiring to be encouraged</a:t>
            </a:r>
          </a:p>
          <a:p>
            <a:r>
              <a:rPr lang="en-IN" sz="2400" b="1" dirty="0"/>
              <a:t>Emerging Roles such as AI and Machine learning, Analytical Thinking, and related roles should be given priority</a:t>
            </a:r>
            <a:r>
              <a:rPr lang="en-IN" sz="2000" dirty="0"/>
              <a:t>.  </a:t>
            </a:r>
          </a:p>
          <a:p>
            <a:r>
              <a:rPr lang="en-IN" sz="2400" b="1" dirty="0"/>
              <a:t>Total social media makeover</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148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3B10A-4A3F-6D93-AB00-8E05F1CD9B43}"/>
              </a:ext>
            </a:extLst>
          </p:cNvPr>
          <p:cNvSpPr txBox="1"/>
          <p:nvPr/>
        </p:nvSpPr>
        <p:spPr>
          <a:xfrm>
            <a:off x="1790219" y="532263"/>
            <a:ext cx="9896814" cy="584775"/>
          </a:xfrm>
          <a:prstGeom prst="rect">
            <a:avLst/>
          </a:prstGeom>
          <a:noFill/>
        </p:spPr>
        <p:txBody>
          <a:bodyPr wrap="square">
            <a:spAutoFit/>
          </a:bodyPr>
          <a:lstStyle/>
          <a:p>
            <a:pPr algn="just"/>
            <a:r>
              <a:rPr lang="en-IN" sz="3200" b="1" dirty="0"/>
              <a:t>Randstad Report on City-Wise Job Distribution</a:t>
            </a:r>
          </a:p>
        </p:txBody>
      </p:sp>
      <p:pic>
        <p:nvPicPr>
          <p:cNvPr id="5" name="Picture 4">
            <a:extLst>
              <a:ext uri="{FF2B5EF4-FFF2-40B4-BE49-F238E27FC236}">
                <a16:creationId xmlns:a16="http://schemas.microsoft.com/office/drawing/2014/main" id="{6C3C1262-23D8-3AF3-696B-52E78A149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614" y="1419366"/>
            <a:ext cx="9374772" cy="5240741"/>
          </a:xfrm>
          <a:prstGeom prst="rect">
            <a:avLst/>
          </a:prstGeom>
        </p:spPr>
      </p:pic>
    </p:spTree>
    <p:extLst>
      <p:ext uri="{BB962C8B-B14F-4D97-AF65-F5344CB8AC3E}">
        <p14:creationId xmlns:p14="http://schemas.microsoft.com/office/powerpoint/2010/main" val="3681328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22040F-92A1-829A-86B2-FCD46D2D5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91916" cy="6858000"/>
          </a:xfrm>
          <a:prstGeom prst="rect">
            <a:avLst/>
          </a:prstGeom>
        </p:spPr>
      </p:pic>
      <p:sp>
        <p:nvSpPr>
          <p:cNvPr id="7" name="TextBox 6">
            <a:extLst>
              <a:ext uri="{FF2B5EF4-FFF2-40B4-BE49-F238E27FC236}">
                <a16:creationId xmlns:a16="http://schemas.microsoft.com/office/drawing/2014/main" id="{45C10350-A902-CDD8-2F6E-CED575D5E5EF}"/>
              </a:ext>
            </a:extLst>
          </p:cNvPr>
          <p:cNvSpPr txBox="1"/>
          <p:nvPr/>
        </p:nvSpPr>
        <p:spPr>
          <a:xfrm>
            <a:off x="1337480" y="614149"/>
            <a:ext cx="9403307" cy="2215991"/>
          </a:xfrm>
          <a:prstGeom prst="rect">
            <a:avLst/>
          </a:prstGeom>
          <a:noFill/>
        </p:spPr>
        <p:txBody>
          <a:bodyPr wrap="square" rtlCol="0">
            <a:spAutoFit/>
          </a:bodyPr>
          <a:lstStyle/>
          <a:p>
            <a:pPr algn="ctr"/>
            <a:r>
              <a:rPr lang="en-IN" sz="13800" b="1" i="1" dirty="0">
                <a:solidFill>
                  <a:schemeClr val="bg1"/>
                </a:solidFill>
              </a:rPr>
              <a:t>Thank You </a:t>
            </a:r>
          </a:p>
        </p:txBody>
      </p:sp>
    </p:spTree>
    <p:extLst>
      <p:ext uri="{BB962C8B-B14F-4D97-AF65-F5344CB8AC3E}">
        <p14:creationId xmlns:p14="http://schemas.microsoft.com/office/powerpoint/2010/main" val="3394217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CF78-E094-F8D2-57D4-902A44AE9752}"/>
              </a:ext>
            </a:extLst>
          </p:cNvPr>
          <p:cNvSpPr>
            <a:spLocks noGrp="1"/>
          </p:cNvSpPr>
          <p:nvPr>
            <p:ph type="title"/>
          </p:nvPr>
        </p:nvSpPr>
        <p:spPr/>
        <p:txBody>
          <a:bodyPr>
            <a:normAutofit/>
          </a:bodyPr>
          <a:lstStyle/>
          <a:p>
            <a:r>
              <a:rPr lang="en-IN" sz="4000" b="1" dirty="0">
                <a:latin typeface="+mn-lt"/>
              </a:rPr>
              <a:t>2023-24 Talent’s Regional share</a:t>
            </a:r>
          </a:p>
        </p:txBody>
      </p:sp>
      <p:pic>
        <p:nvPicPr>
          <p:cNvPr id="4" name="Picture 3">
            <a:extLst>
              <a:ext uri="{FF2B5EF4-FFF2-40B4-BE49-F238E27FC236}">
                <a16:creationId xmlns:a16="http://schemas.microsoft.com/office/drawing/2014/main" id="{2ED7CAE7-A52F-46EF-42C3-E89740BFE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318" y="1959429"/>
            <a:ext cx="10131425" cy="4288971"/>
          </a:xfrm>
          <a:prstGeom prst="rect">
            <a:avLst/>
          </a:prstGeom>
        </p:spPr>
      </p:pic>
    </p:spTree>
    <p:extLst>
      <p:ext uri="{BB962C8B-B14F-4D97-AF65-F5344CB8AC3E}">
        <p14:creationId xmlns:p14="http://schemas.microsoft.com/office/powerpoint/2010/main" val="191134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0BD7-9B52-B165-9D34-CC1B38F08E8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7D19DC1-06EE-846F-A863-4FA9B141BD33}"/>
              </a:ext>
            </a:extLst>
          </p:cNvPr>
          <p:cNvSpPr>
            <a:spLocks noGrp="1"/>
          </p:cNvSpPr>
          <p:nvPr>
            <p:ph idx="1"/>
          </p:nvPr>
        </p:nvSpPr>
        <p:spPr>
          <a:xfrm>
            <a:off x="693512" y="-2623458"/>
            <a:ext cx="10131426" cy="8436429"/>
          </a:xfrm>
        </p:spPr>
        <p:txBody>
          <a:bodyPr>
            <a:normAutofit/>
          </a:bodyPr>
          <a:lstStyle/>
          <a:p>
            <a:pPr marL="0" indent="0">
              <a:buNone/>
            </a:pPr>
            <a:r>
              <a:rPr lang="en-IN" sz="2400" dirty="0"/>
              <a:t>According to 2023-24 data</a:t>
            </a:r>
            <a:r>
              <a:rPr lang="en-US" sz="2400" dirty="0"/>
              <a:t>, the majority of our profit share came from Western India, approximately 68% of our clients, while  18% and 11% came from South India and North India,</a:t>
            </a:r>
            <a:r>
              <a:rPr lang="en-IN" sz="2400" dirty="0"/>
              <a:t> respectively.</a:t>
            </a:r>
          </a:p>
          <a:p>
            <a:pPr marL="0" indent="0">
              <a:buNone/>
            </a:pPr>
            <a:r>
              <a:rPr lang="en-IN" sz="2400" dirty="0"/>
              <a:t>Based on the report by Manpower Group Employment Outlook Survey 2024, the strongest outlook for hiring in India in quarter two is in North India.</a:t>
            </a:r>
          </a:p>
        </p:txBody>
      </p:sp>
      <p:pic>
        <p:nvPicPr>
          <p:cNvPr id="5" name="Picture 4">
            <a:extLst>
              <a:ext uri="{FF2B5EF4-FFF2-40B4-BE49-F238E27FC236}">
                <a16:creationId xmlns:a16="http://schemas.microsoft.com/office/drawing/2014/main" id="{CEA96144-0EAE-1F0F-C5CB-E5A7E4ED4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862943"/>
            <a:ext cx="10566852" cy="3135086"/>
          </a:xfrm>
          <a:prstGeom prst="rect">
            <a:avLst/>
          </a:prstGeom>
        </p:spPr>
      </p:pic>
    </p:spTree>
    <p:extLst>
      <p:ext uri="{BB962C8B-B14F-4D97-AF65-F5344CB8AC3E}">
        <p14:creationId xmlns:p14="http://schemas.microsoft.com/office/powerpoint/2010/main" val="1659503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588F1E-5EC8-54D1-9CE9-064F0A66D969}"/>
              </a:ext>
            </a:extLst>
          </p:cNvPr>
          <p:cNvSpPr>
            <a:spLocks noGrp="1"/>
          </p:cNvSpPr>
          <p:nvPr>
            <p:ph type="title"/>
          </p:nvPr>
        </p:nvSpPr>
        <p:spPr/>
        <p:txBody>
          <a:bodyPr>
            <a:normAutofit/>
          </a:bodyPr>
          <a:lstStyle/>
          <a:p>
            <a:r>
              <a:rPr lang="en-IN" sz="4000" b="1" dirty="0">
                <a:latin typeface="+mn-lt"/>
              </a:rPr>
              <a:t>2023-2024 Key sectors</a:t>
            </a:r>
          </a:p>
        </p:txBody>
      </p:sp>
      <p:pic>
        <p:nvPicPr>
          <p:cNvPr id="8" name="Content Placeholder 7">
            <a:extLst>
              <a:ext uri="{FF2B5EF4-FFF2-40B4-BE49-F238E27FC236}">
                <a16:creationId xmlns:a16="http://schemas.microsoft.com/office/drawing/2014/main" id="{7CC85A63-1E4F-9B18-7560-CF075149D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4" y="1676400"/>
            <a:ext cx="9706882" cy="4572000"/>
          </a:xfrm>
        </p:spPr>
      </p:pic>
    </p:spTree>
    <p:extLst>
      <p:ext uri="{BB962C8B-B14F-4D97-AF65-F5344CB8AC3E}">
        <p14:creationId xmlns:p14="http://schemas.microsoft.com/office/powerpoint/2010/main" val="419025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D82E-080C-26DE-BC0A-97D59D704C8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BCA3051-E09B-5156-14E0-DF780F37C2B4}"/>
              </a:ext>
            </a:extLst>
          </p:cNvPr>
          <p:cNvSpPr>
            <a:spLocks noGrp="1"/>
          </p:cNvSpPr>
          <p:nvPr>
            <p:ph idx="1"/>
          </p:nvPr>
        </p:nvSpPr>
        <p:spPr>
          <a:xfrm>
            <a:off x="685801" y="-2623457"/>
            <a:ext cx="10131425" cy="8414657"/>
          </a:xfrm>
        </p:spPr>
        <p:txBody>
          <a:bodyPr>
            <a:normAutofit/>
          </a:bodyPr>
          <a:lstStyle/>
          <a:p>
            <a:pPr marL="0" indent="0">
              <a:buNone/>
            </a:pPr>
            <a:r>
              <a:rPr lang="en-IN" sz="2400" dirty="0"/>
              <a:t>According to the report by Naukri Job Speak 2024 and Manpower Industry Outlook 2024, Healthcare and Real Estate will have the most growth in 2024.</a:t>
            </a:r>
          </a:p>
        </p:txBody>
      </p:sp>
      <p:pic>
        <p:nvPicPr>
          <p:cNvPr id="5" name="Picture 4">
            <a:extLst>
              <a:ext uri="{FF2B5EF4-FFF2-40B4-BE49-F238E27FC236}">
                <a16:creationId xmlns:a16="http://schemas.microsoft.com/office/drawing/2014/main" id="{96444B5B-5796-A89D-3884-AA0E2CD2E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 y="2449286"/>
            <a:ext cx="6063343" cy="4016828"/>
          </a:xfrm>
          <a:prstGeom prst="rect">
            <a:avLst/>
          </a:prstGeom>
        </p:spPr>
      </p:pic>
      <p:pic>
        <p:nvPicPr>
          <p:cNvPr id="7" name="Picture 6">
            <a:extLst>
              <a:ext uri="{FF2B5EF4-FFF2-40B4-BE49-F238E27FC236}">
                <a16:creationId xmlns:a16="http://schemas.microsoft.com/office/drawing/2014/main" id="{908BB27B-9E03-B2A2-5EE5-A611911E6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2" y="2449284"/>
            <a:ext cx="5225142" cy="4016829"/>
          </a:xfrm>
          <a:prstGeom prst="rect">
            <a:avLst/>
          </a:prstGeom>
        </p:spPr>
      </p:pic>
    </p:spTree>
    <p:extLst>
      <p:ext uri="{BB962C8B-B14F-4D97-AF65-F5344CB8AC3E}">
        <p14:creationId xmlns:p14="http://schemas.microsoft.com/office/powerpoint/2010/main" val="28889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12BD-35FF-3E67-BD12-C1558D73ACD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044525E-7934-7E50-CB32-5B3A59BBC251}"/>
              </a:ext>
            </a:extLst>
          </p:cNvPr>
          <p:cNvSpPr>
            <a:spLocks noGrp="1"/>
          </p:cNvSpPr>
          <p:nvPr>
            <p:ph idx="1"/>
          </p:nvPr>
        </p:nvSpPr>
        <p:spPr>
          <a:xfrm>
            <a:off x="522514" y="609600"/>
            <a:ext cx="10294714" cy="2057400"/>
          </a:xfrm>
        </p:spPr>
        <p:txBody>
          <a:bodyPr>
            <a:normAutofit/>
          </a:bodyPr>
          <a:lstStyle/>
          <a:p>
            <a:r>
              <a:rPr lang="en-IN" sz="2400" dirty="0"/>
              <a:t>In 2023-24</a:t>
            </a:r>
            <a:r>
              <a:rPr lang="en-US" sz="2400" dirty="0"/>
              <a:t>, the Talent’s share for Healthcare and Real Estate was 5% and 4%,</a:t>
            </a:r>
            <a:r>
              <a:rPr lang="en-IN" sz="2400" dirty="0"/>
              <a:t> respectively. Despite negative growth for the IT industry in India, the IT sector made the most profit for our company.</a:t>
            </a:r>
          </a:p>
        </p:txBody>
      </p:sp>
      <p:pic>
        <p:nvPicPr>
          <p:cNvPr id="5" name="Picture 4">
            <a:extLst>
              <a:ext uri="{FF2B5EF4-FFF2-40B4-BE49-F238E27FC236}">
                <a16:creationId xmlns:a16="http://schemas.microsoft.com/office/drawing/2014/main" id="{03E90504-C193-EA43-DBB1-CE4E6A561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86" y="2188029"/>
            <a:ext cx="10294714" cy="4452256"/>
          </a:xfrm>
          <a:prstGeom prst="rect">
            <a:avLst/>
          </a:prstGeom>
        </p:spPr>
      </p:pic>
    </p:spTree>
    <p:extLst>
      <p:ext uri="{BB962C8B-B14F-4D97-AF65-F5344CB8AC3E}">
        <p14:creationId xmlns:p14="http://schemas.microsoft.com/office/powerpoint/2010/main" val="407197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45EAF-BFD3-D04E-07EF-61C43533F284}"/>
              </a:ext>
            </a:extLst>
          </p:cNvPr>
          <p:cNvSpPr>
            <a:spLocks noGrp="1"/>
          </p:cNvSpPr>
          <p:nvPr>
            <p:ph type="title"/>
          </p:nvPr>
        </p:nvSpPr>
        <p:spPr/>
        <p:txBody>
          <a:bodyPr>
            <a:normAutofit/>
          </a:bodyPr>
          <a:lstStyle/>
          <a:p>
            <a:r>
              <a:rPr lang="en-IN" sz="4000" b="1" dirty="0"/>
              <a:t>Employee Experience 2023-24</a:t>
            </a:r>
          </a:p>
        </p:txBody>
      </p:sp>
      <p:pic>
        <p:nvPicPr>
          <p:cNvPr id="5" name="Content Placeholder 4">
            <a:extLst>
              <a:ext uri="{FF2B5EF4-FFF2-40B4-BE49-F238E27FC236}">
                <a16:creationId xmlns:a16="http://schemas.microsoft.com/office/drawing/2014/main" id="{672EAE93-ED2A-1FED-20F7-4A67EDD2A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2065866"/>
            <a:ext cx="9829799" cy="4324047"/>
          </a:xfrm>
        </p:spPr>
      </p:pic>
    </p:spTree>
    <p:extLst>
      <p:ext uri="{BB962C8B-B14F-4D97-AF65-F5344CB8AC3E}">
        <p14:creationId xmlns:p14="http://schemas.microsoft.com/office/powerpoint/2010/main" val="3088864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936</TotalTime>
  <Words>851</Words>
  <Application>Microsoft Office PowerPoint</Application>
  <PresentationFormat>Widescreen</PresentationFormat>
  <Paragraphs>73</Paragraphs>
  <Slides>31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Calibri Light</vt:lpstr>
      <vt:lpstr>1_Celestial</vt:lpstr>
      <vt:lpstr>Celestial</vt:lpstr>
      <vt:lpstr>TALENT CORNER HR SERVICES MARKETING STRATEGY</vt:lpstr>
      <vt:lpstr>TALENT CORNER HR SERVICES strategy and analysis</vt:lpstr>
      <vt:lpstr>priorities</vt:lpstr>
      <vt:lpstr>2023-24 Talent’s Regional share</vt:lpstr>
      <vt:lpstr>PowerPoint Presentation</vt:lpstr>
      <vt:lpstr>2023-2024 Key sectors</vt:lpstr>
      <vt:lpstr>PowerPoint Presentation</vt:lpstr>
      <vt:lpstr>PowerPoint Presentation</vt:lpstr>
      <vt:lpstr>Employee Experience 2023-24</vt:lpstr>
      <vt:lpstr>PowerPoint Presentation</vt:lpstr>
      <vt:lpstr>Talent’s profit across cities 2023-24</vt:lpstr>
      <vt:lpstr>PowerPoint Presentation</vt:lpstr>
      <vt:lpstr>Talent’s Share by source of resume</vt:lpstr>
      <vt:lpstr>PowerPoint Presentation</vt:lpstr>
      <vt:lpstr>PowerPoint Presentation</vt:lpstr>
      <vt:lpstr>PowerPoint Presentation</vt:lpstr>
      <vt:lpstr>LINKEDIN ACCOUNT TALENT CORNER</vt:lpstr>
      <vt:lpstr>PowerPoint Presentation</vt:lpstr>
      <vt:lpstr>PowerPoint Presentation</vt:lpstr>
      <vt:lpstr>PowerPoint Presentation</vt:lpstr>
      <vt:lpstr>PowerPoint Presentation</vt:lpstr>
      <vt:lpstr>PowerPoint Presentation</vt:lpstr>
      <vt:lpstr>PowerPoint Presentation</vt:lpstr>
      <vt:lpstr>TWITTER ACCOUNT TALENT CORNER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Arora</dc:creator>
  <cp:lastModifiedBy>Sahil Arora</cp:lastModifiedBy>
  <cp:revision>11</cp:revision>
  <dcterms:created xsi:type="dcterms:W3CDTF">2024-05-20T21:28:58Z</dcterms:created>
  <dcterms:modified xsi:type="dcterms:W3CDTF">2024-06-14T17:44:28Z</dcterms:modified>
</cp:coreProperties>
</file>